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embeddedFontLst>
    <p:embeddedFont>
      <p:font typeface="FreightSans Pro Semibold" panose="02000603040000020004" pitchFamily="50" charset="0"/>
      <p:bold r:id="rId11"/>
      <p:boldItalic r:id="rId12"/>
    </p:embeddedFont>
    <p:embeddedFont>
      <p:font typeface="FreightSansProBold-Regular" panose="02000803040000020004" pitchFamily="50" charset="0"/>
      <p:regular r:id="rId13"/>
      <p:bold r:id="rId14"/>
    </p:embeddedFont>
    <p:embeddedFont>
      <p:font typeface="FreightSansProLight-Italic" panose="02000606040000090004" pitchFamily="50" charset="0"/>
      <p:regular r:id="rId15"/>
      <p:italic r:id="rId16"/>
    </p:embeddedFont>
    <p:embeddedFont>
      <p:font typeface="FreightSansProMedium-Regular" panose="02000606030000020004" pitchFamily="50" charset="0"/>
      <p:regular r:id="rId17"/>
    </p:embeddedFont>
    <p:embeddedFont>
      <p:font typeface="FreightSansProSemibold-Regular" panose="02000603040000020004" pitchFamily="50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0E9"/>
    <a:srgbClr val="E6D2D3"/>
    <a:srgbClr val="DDC3C4"/>
    <a:srgbClr val="FCEDD5"/>
    <a:srgbClr val="FAE0B2"/>
    <a:srgbClr val="CC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2425-3FAB-2FD7-FD64-5C673EF06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7CD39-ADA0-F463-E9B6-2367AEACF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5E6-BA72-4A2A-B8F4-4C643AE0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D579B-2F29-2CE3-FEF9-3577BBA3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C9AE-C4C2-1717-63D1-134CA327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B185-9018-A55B-63E7-58C635A9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168CB-F9AC-6829-C5E3-4505E7BB0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F67-CDFF-447C-045B-67F139A0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B8D12-73C1-6EB1-EFFC-176A6D61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E6BE-7F04-9868-BCA1-CBEF4251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E47199-1F25-69D4-F697-5855266F2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DC9CF-128F-E553-6A70-4AA929A63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9CB2A-1DF7-651C-C007-3486E2C1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23ADC-9116-0683-9815-A7AF4F5D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C6DA-2F17-FBE2-9268-524B8D07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7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CECB-5139-3A00-2F37-155DC111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8CA9-0795-62EA-317A-2B46B3B8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53E0-240B-EC26-3F86-F60812AE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6A529-62D4-F466-586B-D50F07C8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A7144-2BFE-08E6-6563-B621E7F3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CED3-C29C-ACFC-5F4C-3EA2EF6B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1D25-E41B-BEC4-56CC-6D3D8FD7C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2EC14-D6B9-7943-21D9-5599C33B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568CE-E993-3865-349F-1C2A25E1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02535-020D-E79D-90A2-4EB211BF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6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08FB-7030-1CDD-07E2-4F04354D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21D2-72BC-3178-0698-F3B55312C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7F9B3-B099-C820-2C38-539C152C1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81CCE-BAF6-B7F6-6FDC-F6DA94F7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76995-4EEF-F0EA-B9BB-32D9A899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6320-72ED-655C-2436-5381AA00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6734-AD92-A46D-1ED9-9AA523D7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18F1B-3D76-A1EA-FF9A-9C4B3F18F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8D0D3-1072-CB2B-5807-54C0B8BC0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1BBCA-64A2-AF15-925D-E7515E8E5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3520A-4682-56A7-DD99-6155D523A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39494-2A87-F214-8CFD-4F94541D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79A7-EA2B-7DF1-81C3-3133B308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6628E-530B-1B85-1BA2-C9521E97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8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65CD-59CC-0104-4FB4-E23BB7E9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AAFE8-9B4A-209B-9B90-3DC47307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DDAF-0CBA-4F90-B5D7-DEBBA353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B7A99-5B79-8584-89F9-976B920C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B5BBD-EBE9-4E67-D01F-7CD60B41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3EC79-B1EA-6FF9-5C64-128F27E8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05E0C-4AB3-3696-7DEC-310606C3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3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F289-CE35-3464-82D2-B67B4AA7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CF1F9-2B79-EFA8-64A7-49C3D4DF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4D486-B727-E6FF-232A-85436730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3C308-2C94-C1F6-5A12-577FB00B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B0FCB-DD9E-8394-D1DB-A843A903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2F005-DA8E-BFEF-FD4E-4D70701A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7DFBA-5045-17A4-A945-A4C66013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B6AD5-1885-58D7-8671-EE78AF319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F9B30-6217-F4EE-AC01-2DF1233E5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F3A0A-F451-4F83-C8B9-7ACC71EC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43261-E2F4-EB69-C1E0-2E8E91E5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9AFBE-899B-E75D-E784-099B934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AA17E-E6E8-5C4E-C09E-FFCE5708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7103F-1350-4056-E911-74C276284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1A2FE-45C3-2B6B-B83F-6A47078F8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8A2F9-B97D-4DCC-A1A6-37BE34CA6AF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1F626-8702-B2CA-8848-5E228653A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E8154-EBA5-9D83-E656-2056B5D7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1BAD-3182-4DED-BC66-7D875ACF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F58E38-1D74-1766-2E7C-AA97C6D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308" y="3929509"/>
            <a:ext cx="9836727" cy="2496759"/>
          </a:xfrm>
        </p:spPr>
        <p:txBody>
          <a:bodyPr>
            <a:normAutofit fontScale="77500" lnSpcReduction="20000"/>
          </a:bodyPr>
          <a:lstStyle/>
          <a:p>
            <a:pPr algn="l" fontAlgn="base">
              <a:lnSpc>
                <a:spcPct val="120000"/>
              </a:lnSpc>
            </a:pPr>
            <a:r>
              <a:rPr lang="en-US" sz="5100" dirty="0">
                <a:latin typeface="FreightSansProSemibold-Regular" panose="02000603040000020004" pitchFamily="2" charset="0"/>
              </a:rPr>
              <a:t>Mission:</a:t>
            </a:r>
            <a:br>
              <a:rPr lang="en-US" dirty="0"/>
            </a:br>
            <a:r>
              <a:rPr lang="en-US" sz="3800" b="1" dirty="0">
                <a:solidFill>
                  <a:srgbClr val="333333"/>
                </a:solidFill>
                <a:effectLst/>
                <a:latin typeface="FreightSansProLight-Italic" panose="02000606040000090004" pitchFamily="2" charset="0"/>
              </a:rPr>
              <a:t>We compassionately serve those in need, strengthen individuals and families, and advocate for the common good.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2D973020-4B01-6D4E-94C1-41D124EF0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54" y="1124826"/>
            <a:ext cx="6828491" cy="22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4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14C3486-E0EB-F889-38EB-E03198818620}"/>
              </a:ext>
            </a:extLst>
          </p:cNvPr>
          <p:cNvSpPr/>
          <p:nvPr/>
        </p:nvSpPr>
        <p:spPr>
          <a:xfrm rot="15298183">
            <a:off x="1404887" y="2658952"/>
            <a:ext cx="8402760" cy="9645980"/>
          </a:xfrm>
          <a:prstGeom prst="flowChartConnector">
            <a:avLst/>
          </a:prstGeom>
          <a:solidFill>
            <a:srgbClr val="FC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3CA9AAB-4D74-D781-B2D9-72D8FA169D5E}"/>
              </a:ext>
            </a:extLst>
          </p:cNvPr>
          <p:cNvSpPr/>
          <p:nvPr/>
        </p:nvSpPr>
        <p:spPr>
          <a:xfrm rot="10609341">
            <a:off x="955922" y="3434465"/>
            <a:ext cx="10558640" cy="8361583"/>
          </a:xfrm>
          <a:prstGeom prst="flowChartConnector">
            <a:avLst/>
          </a:prstGeom>
          <a:solidFill>
            <a:srgbClr val="CC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430"/>
            <a:ext cx="9069198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373"/>
            <a:ext cx="3803073" cy="30137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FreightSansProMedium-Regular" panose="02000606030000020004" pitchFamily="2" charset="0"/>
              </a:rPr>
              <a:t>content</a:t>
            </a:r>
            <a:endParaRPr lang="en-US" sz="2400" dirty="0">
              <a:latin typeface="FreightSansProMedium-Regular" panose="02000606030000020004" pitchFamily="2" charset="0"/>
            </a:endParaRPr>
          </a:p>
        </p:txBody>
      </p:sp>
      <p:pic>
        <p:nvPicPr>
          <p:cNvPr id="5" name="Picture 4" descr="A person in a wheelchair holding a potted plant&#10;&#10;Description automatically generated">
            <a:extLst>
              <a:ext uri="{FF2B5EF4-FFF2-40B4-BE49-F238E27FC236}">
                <a16:creationId xmlns:a16="http://schemas.microsoft.com/office/drawing/2014/main" id="{DE4B89C4-0564-C5BC-22B6-1B132C2A0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/>
          <a:stretch/>
        </p:blipFill>
        <p:spPr>
          <a:xfrm>
            <a:off x="5320146" y="238142"/>
            <a:ext cx="7882914" cy="6381716"/>
          </a:xfrm>
          <a:prstGeom prst="roundRect">
            <a:avLst>
              <a:gd name="adj" fmla="val 7460"/>
            </a:avLst>
          </a:prstGeom>
        </p:spPr>
      </p:pic>
    </p:spTree>
    <p:extLst>
      <p:ext uri="{BB962C8B-B14F-4D97-AF65-F5344CB8AC3E}">
        <p14:creationId xmlns:p14="http://schemas.microsoft.com/office/powerpoint/2010/main" val="117396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AE6046B3-B30F-66A1-C3DC-71C45DDC00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625703" y="5172074"/>
            <a:ext cx="3836637" cy="3217296"/>
          </a:xfrm>
          <a:prstGeom prst="flowChartConnector">
            <a:avLst/>
          </a:prstGeom>
          <a:solidFill>
            <a:srgbClr val="CC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4CA3E897-7B26-C51C-F881-A8548F5268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3998384" y="-3777406"/>
            <a:ext cx="8813776" cy="7764378"/>
          </a:xfrm>
          <a:prstGeom prst="flowChartConnector">
            <a:avLst/>
          </a:prstGeom>
          <a:solidFill>
            <a:srgbClr val="FC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94B138B3-A6F9-EAB3-8722-7807FDBAB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4563176" y="-3674824"/>
            <a:ext cx="8248984" cy="7349645"/>
          </a:xfrm>
          <a:prstGeom prst="flowChartConnector">
            <a:avLst/>
          </a:prstGeom>
          <a:solidFill>
            <a:srgbClr val="CC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77" y="991430"/>
            <a:ext cx="6518945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246" y="1641373"/>
            <a:ext cx="47264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FreightSansProMedium-Regular" panose="02000606030000020004" pitchFamily="2" charset="0"/>
              </a:rPr>
              <a:t>content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8F941F-FCB0-342B-01D2-4EFCD79C66A2}"/>
              </a:ext>
            </a:extLst>
          </p:cNvPr>
          <p:cNvSpPr txBox="1">
            <a:spLocks/>
          </p:cNvSpPr>
          <p:nvPr/>
        </p:nvSpPr>
        <p:spPr>
          <a:xfrm>
            <a:off x="1693877" y="473665"/>
            <a:ext cx="5604545" cy="649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subheading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1A2EF23-02C2-1896-127C-5D2D8268E4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0786" y="4523016"/>
            <a:ext cx="8112862" cy="1968949"/>
          </a:xfrm>
          <a:prstGeom prst="rect">
            <a:avLst/>
          </a:prstGeom>
        </p:spPr>
      </p:pic>
      <p:pic>
        <p:nvPicPr>
          <p:cNvPr id="26" name="Picture 25" descr="A person holding a box of food&#10;&#10;Description automatically generated">
            <a:extLst>
              <a:ext uri="{FF2B5EF4-FFF2-40B4-BE49-F238E27FC236}">
                <a16:creationId xmlns:a16="http://schemas.microsoft.com/office/drawing/2014/main" id="{45A42058-41CB-D58A-1C4B-DC2890B296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8"/>
          <a:stretch/>
        </p:blipFill>
        <p:spPr>
          <a:xfrm>
            <a:off x="-863566" y="1528635"/>
            <a:ext cx="6239130" cy="4916676"/>
          </a:xfrm>
          <a:prstGeom prst="roundRect">
            <a:avLst>
              <a:gd name="adj" fmla="val 11201"/>
            </a:avLst>
          </a:prstGeom>
        </p:spPr>
      </p:pic>
    </p:spTree>
    <p:extLst>
      <p:ext uri="{BB962C8B-B14F-4D97-AF65-F5344CB8AC3E}">
        <p14:creationId xmlns:p14="http://schemas.microsoft.com/office/powerpoint/2010/main" val="3793765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845AF0E7-6B01-74F5-192B-241F28F43B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4506604">
            <a:off x="3597787" y="4664826"/>
            <a:ext cx="3471176" cy="4279350"/>
          </a:xfrm>
          <a:prstGeom prst="flowChartConnector">
            <a:avLst/>
          </a:prstGeom>
          <a:solidFill>
            <a:srgbClr val="FC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99CBFC-ADAF-7695-7650-AE0391045C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3706604">
            <a:off x="-476903" y="-2253964"/>
            <a:ext cx="5479555" cy="6924430"/>
            <a:chOff x="2162816" y="1440869"/>
            <a:chExt cx="3317595" cy="3520896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AEF07920-9266-CD1A-1FD7-44B9887BE1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2816" y="1528410"/>
              <a:ext cx="3317595" cy="3433355"/>
            </a:xfrm>
            <a:prstGeom prst="flowChartConnector">
              <a:avLst/>
            </a:prstGeom>
            <a:solidFill>
              <a:srgbClr val="DDC3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49E8E680-1E57-CA0C-A256-BA81E92ECCED}"/>
                </a:ext>
              </a:extLst>
            </p:cNvPr>
            <p:cNvSpPr>
              <a:spLocks/>
            </p:cNvSpPr>
            <p:nvPr/>
          </p:nvSpPr>
          <p:spPr>
            <a:xfrm rot="10800000">
              <a:off x="2284441" y="1440869"/>
              <a:ext cx="3195969" cy="3344725"/>
            </a:xfrm>
            <a:prstGeom prst="flowChartConnector">
              <a:avLst/>
            </a:prstGeom>
            <a:solidFill>
              <a:srgbClr val="FC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F0F5A632-9397-FE12-2297-7E7E21F38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7747" y="576214"/>
            <a:ext cx="13106254" cy="5323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77" y="991430"/>
            <a:ext cx="9069198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373"/>
            <a:ext cx="580588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latin typeface="FreightSansProMedium-Regular" panose="02000606030000020004" pitchFamily="2" charset="0"/>
              </a:rPr>
              <a:t>content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8F941F-FCB0-342B-01D2-4EFCD79C66A2}"/>
              </a:ext>
            </a:extLst>
          </p:cNvPr>
          <p:cNvSpPr txBox="1">
            <a:spLocks/>
          </p:cNvSpPr>
          <p:nvPr/>
        </p:nvSpPr>
        <p:spPr>
          <a:xfrm>
            <a:off x="1693877" y="473665"/>
            <a:ext cx="5604545" cy="649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aseline="30000" dirty="0">
              <a:solidFill>
                <a:srgbClr val="000000"/>
              </a:solidFill>
              <a:latin typeface="FreightSans Pro Semibold" panose="02000603040000020004" pitchFamily="50" charset="0"/>
            </a:endParaRPr>
          </a:p>
        </p:txBody>
      </p:sp>
      <p:pic>
        <p:nvPicPr>
          <p:cNvPr id="11" name="Picture 10" descr="Two women taking a selfie&#10;&#10;Description automatically generated">
            <a:extLst>
              <a:ext uri="{FF2B5EF4-FFF2-40B4-BE49-F238E27FC236}">
                <a16:creationId xmlns:a16="http://schemas.microsoft.com/office/drawing/2014/main" id="{F41DA158-1B7F-C2C6-E32C-9566F67E01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1141" b="20465"/>
          <a:stretch/>
        </p:blipFill>
        <p:spPr>
          <a:xfrm>
            <a:off x="6723308" y="1798819"/>
            <a:ext cx="5805881" cy="5482198"/>
          </a:xfrm>
          <a:prstGeom prst="roundRect">
            <a:avLst>
              <a:gd name="adj" fmla="val 6025"/>
            </a:avLst>
          </a:prstGeom>
        </p:spPr>
      </p:pic>
    </p:spTree>
    <p:extLst>
      <p:ext uri="{BB962C8B-B14F-4D97-AF65-F5344CB8AC3E}">
        <p14:creationId xmlns:p14="http://schemas.microsoft.com/office/powerpoint/2010/main" val="293422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D2978EB-D658-0D85-DC44-344B1FF2CD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9173473" y="-1420804"/>
            <a:ext cx="4360654" cy="3499945"/>
          </a:xfrm>
          <a:prstGeom prst="flowChartConnector">
            <a:avLst/>
          </a:prstGeom>
          <a:solidFill>
            <a:srgbClr val="DDC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EB6538B-BC32-24D7-1CBA-7F6002A74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9798027">
            <a:off x="671057" y="3909120"/>
            <a:ext cx="9829637" cy="7996725"/>
          </a:xfrm>
          <a:prstGeom prst="flowChartConnector">
            <a:avLst/>
          </a:prstGeom>
          <a:solidFill>
            <a:srgbClr val="CC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08C01732-21DB-11BA-369F-B45353216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9798027">
            <a:off x="1319150" y="4296928"/>
            <a:ext cx="9252450" cy="7511745"/>
          </a:xfrm>
          <a:prstGeom prst="flowChartConnector">
            <a:avLst/>
          </a:prstGeom>
          <a:solidFill>
            <a:srgbClr val="DDC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55BFE5D-712A-5FE8-E4A0-DE5DA5E8F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6113">
            <a:off x="-563083" y="973376"/>
            <a:ext cx="11106765" cy="4839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77" y="991430"/>
            <a:ext cx="9069198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254" y="1641373"/>
            <a:ext cx="502117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FreightSansProMedium-Regular" panose="02000606030000020004" pitchFamily="2" charset="0"/>
              </a:rPr>
              <a:t>content</a:t>
            </a:r>
          </a:p>
        </p:txBody>
      </p:sp>
      <p:pic>
        <p:nvPicPr>
          <p:cNvPr id="8" name="Picture 7" descr="A group of police officers posing with a child&#10;&#10;Description automatically generated">
            <a:extLst>
              <a:ext uri="{FF2B5EF4-FFF2-40B4-BE49-F238E27FC236}">
                <a16:creationId xmlns:a16="http://schemas.microsoft.com/office/drawing/2014/main" id="{BC062944-B931-5003-FD3F-C8B83153DC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12618" r="9905" b="2456"/>
          <a:stretch/>
        </p:blipFill>
        <p:spPr>
          <a:xfrm>
            <a:off x="-521095" y="1717422"/>
            <a:ext cx="5021178" cy="4679854"/>
          </a:xfrm>
          <a:prstGeom prst="roundRect">
            <a:avLst>
              <a:gd name="adj" fmla="val 7310"/>
            </a:avLst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C82DF3E-6B45-B3FF-7ED4-1C9209724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3095" y="3368143"/>
            <a:ext cx="503876" cy="7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04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365ED5-6160-3C0B-0B93-65415F2BCF6E}"/>
              </a:ext>
            </a:extLst>
          </p:cNvPr>
          <p:cNvGrpSpPr/>
          <p:nvPr/>
        </p:nvGrpSpPr>
        <p:grpSpPr>
          <a:xfrm rot="9126600" flipH="1">
            <a:off x="-3199942" y="-2444490"/>
            <a:ext cx="8365270" cy="6056311"/>
            <a:chOff x="157322" y="3049107"/>
            <a:chExt cx="3631234" cy="331448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24B887B-5A13-0DA0-03A2-C8267644A8D1}"/>
                </a:ext>
              </a:extLst>
            </p:cNvPr>
            <p:cNvSpPr/>
            <p:nvPr/>
          </p:nvSpPr>
          <p:spPr>
            <a:xfrm rot="10800000">
              <a:off x="157322" y="3049107"/>
              <a:ext cx="3631233" cy="3314482"/>
            </a:xfrm>
            <a:prstGeom prst="flowChartConnector">
              <a:avLst/>
            </a:prstGeom>
            <a:solidFill>
              <a:srgbClr val="CCE4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438CCEE1-F4EF-0205-ABE6-7584D8C958A6}"/>
                </a:ext>
              </a:extLst>
            </p:cNvPr>
            <p:cNvSpPr/>
            <p:nvPr/>
          </p:nvSpPr>
          <p:spPr>
            <a:xfrm rot="5400000">
              <a:off x="588365" y="2977959"/>
              <a:ext cx="3055657" cy="3344725"/>
            </a:xfrm>
            <a:prstGeom prst="flowChartConnector">
              <a:avLst/>
            </a:prstGeom>
            <a:solidFill>
              <a:srgbClr val="FC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430"/>
            <a:ext cx="9069198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373"/>
            <a:ext cx="579812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FreightSansProMedium-Regular" panose="02000606030000020004" pitchFamily="2" charset="0"/>
              </a:rPr>
              <a:t>content</a:t>
            </a:r>
            <a:endParaRPr lang="en-US" sz="2000" dirty="0">
              <a:latin typeface="FreightSansProMedium-Regular" panose="02000606030000020004" pitchFamily="2" charset="0"/>
            </a:endParaRPr>
          </a:p>
        </p:txBody>
      </p:sp>
      <p:pic>
        <p:nvPicPr>
          <p:cNvPr id="17" name="Picture 16" descr="A child carrying another child on his back&#10;&#10;Description automatically generated">
            <a:extLst>
              <a:ext uri="{FF2B5EF4-FFF2-40B4-BE49-F238E27FC236}">
                <a16:creationId xmlns:a16="http://schemas.microsoft.com/office/drawing/2014/main" id="{B633CAAE-A27D-A86D-DA0A-1B3C287CD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11931"/>
          <a:stretch/>
        </p:blipFill>
        <p:spPr>
          <a:xfrm>
            <a:off x="6968836" y="404738"/>
            <a:ext cx="5641932" cy="6992143"/>
          </a:xfrm>
          <a:prstGeom prst="roundRect">
            <a:avLst>
              <a:gd name="adj" fmla="val 6970"/>
            </a:avLst>
          </a:prstGeom>
        </p:spPr>
      </p:pic>
    </p:spTree>
    <p:extLst>
      <p:ext uri="{BB962C8B-B14F-4D97-AF65-F5344CB8AC3E}">
        <p14:creationId xmlns:p14="http://schemas.microsoft.com/office/powerpoint/2010/main" val="375652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D0DCEC-1253-D79F-84AA-02755C8747DF}"/>
              </a:ext>
            </a:extLst>
          </p:cNvPr>
          <p:cNvGrpSpPr/>
          <p:nvPr/>
        </p:nvGrpSpPr>
        <p:grpSpPr>
          <a:xfrm rot="18880972">
            <a:off x="5770456" y="-2120504"/>
            <a:ext cx="9693973" cy="7523754"/>
            <a:chOff x="4187499" y="3378674"/>
            <a:chExt cx="9693973" cy="7523754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751B9ABE-EFFE-3591-31D3-682D871FC2A3}"/>
                </a:ext>
              </a:extLst>
            </p:cNvPr>
            <p:cNvSpPr/>
            <p:nvPr/>
          </p:nvSpPr>
          <p:spPr>
            <a:xfrm rot="9798027">
              <a:off x="4187499" y="3390683"/>
              <a:ext cx="9252450" cy="7511745"/>
            </a:xfrm>
            <a:prstGeom prst="flowChartConnector">
              <a:avLst/>
            </a:prstGeom>
            <a:solidFill>
              <a:srgbClr val="DDC3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E989D53D-2FA2-53CF-0975-3173EF7CD332}"/>
                </a:ext>
              </a:extLst>
            </p:cNvPr>
            <p:cNvSpPr/>
            <p:nvPr/>
          </p:nvSpPr>
          <p:spPr>
            <a:xfrm rot="9798027">
              <a:off x="4566778" y="3378674"/>
              <a:ext cx="9314694" cy="7505762"/>
            </a:xfrm>
            <a:prstGeom prst="flowChartConnector">
              <a:avLst/>
            </a:prstGeom>
            <a:solidFill>
              <a:srgbClr val="CCE4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430"/>
            <a:ext cx="9069198" cy="649943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298" y="1283855"/>
            <a:ext cx="5924154" cy="47088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FreightSansProMedium-Regular" panose="02000606030000020004" pitchFamily="2" charset="0"/>
              </a:rPr>
              <a:t>content</a:t>
            </a:r>
            <a:endParaRPr lang="en-US" sz="2000" dirty="0">
              <a:latin typeface="FreightSansProMedium-Regular" panose="02000606030000020004" pitchFamily="2" charset="0"/>
            </a:endParaRPr>
          </a:p>
        </p:txBody>
      </p:sp>
      <p:pic>
        <p:nvPicPr>
          <p:cNvPr id="6" name="Picture 5" descr="A person holding a baby in front of a body of water&#10;&#10;Description automatically generated">
            <a:extLst>
              <a:ext uri="{FF2B5EF4-FFF2-40B4-BE49-F238E27FC236}">
                <a16:creationId xmlns:a16="http://schemas.microsoft.com/office/drawing/2014/main" id="{FDFF4369-664F-9EE5-FEF6-D2B927A52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/>
          <a:stretch/>
        </p:blipFill>
        <p:spPr>
          <a:xfrm>
            <a:off x="-775854" y="1491072"/>
            <a:ext cx="6026728" cy="5062128"/>
          </a:xfrm>
          <a:prstGeom prst="roundRect">
            <a:avLst>
              <a:gd name="adj" fmla="val 5446"/>
            </a:avLst>
          </a:prstGeom>
        </p:spPr>
      </p:pic>
    </p:spTree>
    <p:extLst>
      <p:ext uri="{BB962C8B-B14F-4D97-AF65-F5344CB8AC3E}">
        <p14:creationId xmlns:p14="http://schemas.microsoft.com/office/powerpoint/2010/main" val="299808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422EC4DA-481A-06EE-AA4E-0F33BB2D22D6}"/>
              </a:ext>
            </a:extLst>
          </p:cNvPr>
          <p:cNvSpPr/>
          <p:nvPr/>
        </p:nvSpPr>
        <p:spPr>
          <a:xfrm rot="1028831">
            <a:off x="-1274618" y="3214258"/>
            <a:ext cx="7287491" cy="6594763"/>
          </a:xfrm>
          <a:prstGeom prst="ellipse">
            <a:avLst/>
          </a:prstGeom>
          <a:solidFill>
            <a:srgbClr val="E3F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62ADAB3-7BCA-99E8-EF6A-235A53EB6D6B}"/>
              </a:ext>
            </a:extLst>
          </p:cNvPr>
          <p:cNvSpPr/>
          <p:nvPr/>
        </p:nvSpPr>
        <p:spPr>
          <a:xfrm rot="18016002">
            <a:off x="-1323709" y="3238375"/>
            <a:ext cx="6856697" cy="7335042"/>
          </a:xfrm>
          <a:prstGeom prst="flowChartConnector">
            <a:avLst/>
          </a:prstGeom>
          <a:solidFill>
            <a:srgbClr val="FC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492"/>
            <a:ext cx="4241800" cy="957882"/>
          </a:xfrm>
        </p:spPr>
        <p:txBody>
          <a:bodyPr>
            <a:normAutofit/>
          </a:bodyPr>
          <a:lstStyle/>
          <a:p>
            <a:pPr marR="0" algn="l" rtl="0"/>
            <a:r>
              <a:rPr lang="en-US" sz="6000" b="0" i="0" u="none" strike="noStrike" baseline="30000" dirty="0">
                <a:solidFill>
                  <a:srgbClr val="000000"/>
                </a:solidFill>
                <a:latin typeface="FreightSans Pro Semibold" panose="02000603040000020004" pitchFamily="50" charset="0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7C15-F7CA-88A4-E17A-57458A8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41373"/>
            <a:ext cx="392776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FreightSansProMedium-Regular" panose="02000606030000020004" pitchFamily="2" charset="0"/>
              </a:rPr>
              <a:t>content</a:t>
            </a:r>
            <a:endParaRPr lang="en-US" sz="2000" dirty="0">
              <a:latin typeface="FreightSansProMedium-Regular" panose="02000606030000020004" pitchFamily="2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FreightSansProMedium-Regular" panose="02000606030000020004" pitchFamily="2" charset="0"/>
            </a:endParaRPr>
          </a:p>
        </p:txBody>
      </p:sp>
      <p:pic>
        <p:nvPicPr>
          <p:cNvPr id="10" name="Picture 9" descr="Two women standing in front of a forest&#10;&#10;Description automatically generated">
            <a:extLst>
              <a:ext uri="{FF2B5EF4-FFF2-40B4-BE49-F238E27FC236}">
                <a16:creationId xmlns:a16="http://schemas.microsoft.com/office/drawing/2014/main" id="{85C06510-9E11-0CF8-C608-3950A300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3" y="-550718"/>
            <a:ext cx="7924800" cy="5943600"/>
          </a:xfrm>
          <a:prstGeom prst="roundRect">
            <a:avLst>
              <a:gd name="adj" fmla="val 6391"/>
            </a:avLst>
          </a:prstGeom>
        </p:spPr>
      </p:pic>
    </p:spTree>
    <p:extLst>
      <p:ext uri="{BB962C8B-B14F-4D97-AF65-F5344CB8AC3E}">
        <p14:creationId xmlns:p14="http://schemas.microsoft.com/office/powerpoint/2010/main" val="330118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ECC1ABF-DB1A-F6A4-3CFF-5247243D16BC}"/>
              </a:ext>
            </a:extLst>
          </p:cNvPr>
          <p:cNvSpPr/>
          <p:nvPr/>
        </p:nvSpPr>
        <p:spPr>
          <a:xfrm rot="15298183">
            <a:off x="5145613" y="-2619169"/>
            <a:ext cx="8402760" cy="9645980"/>
          </a:xfrm>
          <a:prstGeom prst="flowChartConnector">
            <a:avLst/>
          </a:prstGeom>
          <a:solidFill>
            <a:srgbClr val="FC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CE1F94-01CE-C4CB-BB88-0CB0B428D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16660"/>
          <a:stretch/>
        </p:blipFill>
        <p:spPr>
          <a:xfrm>
            <a:off x="277091" y="207818"/>
            <a:ext cx="11575404" cy="6428509"/>
          </a:xfrm>
          <a:prstGeom prst="roundRect">
            <a:avLst>
              <a:gd name="adj" fmla="val 5717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ED25B-D203-804E-084E-7377F27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382" y="6203788"/>
            <a:ext cx="7488381" cy="1308424"/>
          </a:xfrm>
          <a:effectLst>
            <a:glow rad="228600">
              <a:schemeClr val="tx1"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marR="0" algn="l" rtl="0"/>
            <a:r>
              <a:rPr lang="en-US" sz="16600" b="1" i="0" u="none" strike="noStrike" baseline="30000" dirty="0">
                <a:solidFill>
                  <a:schemeClr val="bg1"/>
                </a:solidFill>
                <a:latin typeface="FreightSansProBold-Regular" panose="02000803040000020004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5573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40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FreightSansProSemibold-Regular</vt:lpstr>
      <vt:lpstr>Calibri</vt:lpstr>
      <vt:lpstr>FreightSansProBold-Regular</vt:lpstr>
      <vt:lpstr>FreightSans Pro Semibold</vt:lpstr>
      <vt:lpstr>Arial</vt:lpstr>
      <vt:lpstr>FreightSansProLight-Italic</vt:lpstr>
      <vt:lpstr>Calibri Light</vt:lpstr>
      <vt:lpstr>FreightSansProMedium-Regular</vt:lpstr>
      <vt:lpstr>Office Theme</vt:lpstr>
      <vt:lpstr>PowerPoint Presentation</vt:lpstr>
      <vt:lpstr>Heading</vt:lpstr>
      <vt:lpstr>Heading</vt:lpstr>
      <vt:lpstr>Heading</vt:lpstr>
      <vt:lpstr>Heading</vt:lpstr>
      <vt:lpstr>Heading</vt:lpstr>
      <vt:lpstr>Heading</vt:lpstr>
      <vt:lpstr>Heading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Work</dc:creator>
  <cp:lastModifiedBy>Mary-Grace Smoot</cp:lastModifiedBy>
  <cp:revision>25</cp:revision>
  <dcterms:created xsi:type="dcterms:W3CDTF">2023-08-04T02:13:55Z</dcterms:created>
  <dcterms:modified xsi:type="dcterms:W3CDTF">2024-02-09T00:01:06Z</dcterms:modified>
</cp:coreProperties>
</file>